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Raleway"/>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egan Miller"/>
  <p:cmAuthor clrIdx="1" id="1" initials="" lastIdx="1" name="Adrian 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676EE37-C299-4D9D-BCD8-A83715DF9049}">
  <a:tblStyle styleId="{1676EE37-C299-4D9D-BCD8-A83715DF90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Raleway-regular.fntdata"/><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Raleway-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4.xml"/><Relationship Id="rId33" Type="http://schemas.openxmlformats.org/officeDocument/2006/relationships/font" Target="fonts/Lato-bold.fntdata"/><Relationship Id="rId10" Type="http://schemas.openxmlformats.org/officeDocument/2006/relationships/slide" Target="slides/slide3.xml"/><Relationship Id="rId32" Type="http://schemas.openxmlformats.org/officeDocument/2006/relationships/font" Target="fonts/Lato-regular.fntdata"/><Relationship Id="rId13" Type="http://schemas.openxmlformats.org/officeDocument/2006/relationships/slide" Target="slides/slide6.xml"/><Relationship Id="rId35" Type="http://schemas.openxmlformats.org/officeDocument/2006/relationships/font" Target="fonts/Lato-boldItalic.fntdata"/><Relationship Id="rId12" Type="http://schemas.openxmlformats.org/officeDocument/2006/relationships/slide" Target="slides/slide5.xml"/><Relationship Id="rId34" Type="http://schemas.openxmlformats.org/officeDocument/2006/relationships/font" Target="fonts/Lato-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5-01T18:32:27.397">
    <p:pos x="6000" y="0"/>
    <p:text>Megan!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20-04-30T19:15:21.964">
    <p:pos x="6000" y="0"/>
    <p:text>Assigned to 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2e89000dc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2e89000dc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2e89000dc_1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2e89000dc_1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Adrian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2e89000dc_1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2e89000dc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2e89000dc_1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2e89000dc_1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2e89000dc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2e89000dc_1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2e89000dc_1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2e89000dc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2e89000dc_1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2e89000dc_1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2e89000dc_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2e89000dc_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2e89000dc_1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2e89000dc_1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Megan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2e89000dc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2e89000dc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2e89000d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2e89000d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5476acfaf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5476acfaf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2e89000d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2e89000d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2e89000d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2e89000d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2e89000d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2e89000d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Hsien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2e89000d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2e89000d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Hsien</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2e89000d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2e89000d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Hsien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2e89000d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2e89000d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Hsien</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2e89000d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2e89000d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may20-43.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30100" y="1121725"/>
            <a:ext cx="82221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of Gitlab Using Boa</a:t>
            </a:r>
            <a:endParaRPr/>
          </a:p>
        </p:txBody>
      </p:sp>
      <p:sp>
        <p:nvSpPr>
          <p:cNvPr id="87" name="Google Shape;87;p13"/>
          <p:cNvSpPr txBox="1"/>
          <p:nvPr>
            <p:ph idx="1" type="subTitle"/>
          </p:nvPr>
        </p:nvSpPr>
        <p:spPr>
          <a:xfrm>
            <a:off x="378275" y="1852000"/>
            <a:ext cx="8222100" cy="27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sdmay20-43: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Diego Realpe Tobar - Data Pipeline Manager, Beloved Leader</a:t>
            </a:r>
            <a:endParaRPr/>
          </a:p>
          <a:p>
            <a:pPr indent="0" lvl="0" marL="0" rtl="0" algn="l">
              <a:spcBef>
                <a:spcPts val="0"/>
              </a:spcBef>
              <a:spcAft>
                <a:spcPts val="0"/>
              </a:spcAft>
              <a:buNone/>
            </a:pPr>
            <a:r>
              <a:rPr lang="en"/>
              <a:t>Adrian Hamill - Data Pipeline Manager</a:t>
            </a:r>
            <a:endParaRPr/>
          </a:p>
          <a:p>
            <a:pPr indent="0" lvl="0" marL="0" rtl="0" algn="l">
              <a:spcBef>
                <a:spcPts val="0"/>
              </a:spcBef>
              <a:spcAft>
                <a:spcPts val="0"/>
              </a:spcAft>
              <a:buNone/>
            </a:pPr>
            <a:r>
              <a:rPr lang="en"/>
              <a:t>Megan Miller - Boa Expert, R expert, Website manager</a:t>
            </a:r>
            <a:endParaRPr/>
          </a:p>
          <a:p>
            <a:pPr indent="0" lvl="0" marL="0" rtl="0" algn="l">
              <a:spcBef>
                <a:spcPts val="0"/>
              </a:spcBef>
              <a:spcAft>
                <a:spcPts val="0"/>
              </a:spcAft>
              <a:buNone/>
            </a:pPr>
            <a:r>
              <a:rPr lang="en"/>
              <a:t>Yi-Hsien Tan - Boa Expert, Website Manager</a:t>
            </a:r>
            <a:endParaRPr/>
          </a:p>
          <a:p>
            <a:pPr indent="0" lvl="0" marL="0" rtl="0" algn="l">
              <a:spcBef>
                <a:spcPts val="0"/>
              </a:spcBef>
              <a:spcAft>
                <a:spcPts val="0"/>
              </a:spcAft>
              <a:buNone/>
            </a:pPr>
            <a:r>
              <a:rPr lang="en"/>
              <a:t>Benjamin Carland - Boa Expert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Client/Advisor - Simanta Mitra</a:t>
            </a:r>
            <a:endParaRPr/>
          </a:p>
          <a:p>
            <a:pPr indent="0" lvl="0" marL="0" rtl="0" algn="l">
              <a:spcBef>
                <a:spcPts val="0"/>
              </a:spcBef>
              <a:spcAft>
                <a:spcPts val="0"/>
              </a:spcAft>
              <a:buNone/>
            </a:pPr>
            <a:r>
              <a:rPr lang="en"/>
              <a:t>Website - </a:t>
            </a:r>
            <a:r>
              <a:rPr lang="en" u="sng">
                <a:solidFill>
                  <a:schemeClr val="hlink"/>
                </a:solidFill>
                <a:hlinkClick r:id="rId3"/>
              </a:rPr>
              <a:t>http://sdmay20-43.sd.ece.iastate.edu/</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2"/>
          <p:cNvSpPr txBox="1"/>
          <p:nvPr>
            <p:ph type="ctrTitle"/>
          </p:nvPr>
        </p:nvSpPr>
        <p:spPr>
          <a:xfrm>
            <a:off x="703500" y="1284950"/>
            <a:ext cx="82221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II: System Design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727650" y="13317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Decomposition</a:t>
            </a:r>
            <a:endParaRPr/>
          </a:p>
        </p:txBody>
      </p:sp>
      <p:pic>
        <p:nvPicPr>
          <p:cNvPr id="145" name="Google Shape;145;p23"/>
          <p:cNvPicPr preferRelativeResize="0"/>
          <p:nvPr/>
        </p:nvPicPr>
        <p:blipFill>
          <a:blip r:embed="rId3">
            <a:alphaModFix/>
          </a:blip>
          <a:stretch>
            <a:fillRect/>
          </a:stretch>
        </p:blipFill>
        <p:spPr>
          <a:xfrm>
            <a:off x="278463" y="2070250"/>
            <a:ext cx="8587075" cy="2445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727650" y="13604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Design</a:t>
            </a:r>
            <a:endParaRPr/>
          </a:p>
        </p:txBody>
      </p:sp>
      <p:pic>
        <p:nvPicPr>
          <p:cNvPr id="151" name="Google Shape;151;p24"/>
          <p:cNvPicPr preferRelativeResize="0"/>
          <p:nvPr/>
        </p:nvPicPr>
        <p:blipFill rotWithShape="1">
          <a:blip r:embed="rId3">
            <a:alphaModFix/>
          </a:blip>
          <a:srcRect b="0" l="0" r="0" t="24242"/>
          <a:stretch/>
        </p:blipFill>
        <p:spPr>
          <a:xfrm>
            <a:off x="3440450" y="497100"/>
            <a:ext cx="5703548" cy="46463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727650" y="13317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Technologies Used</a:t>
            </a:r>
            <a:endParaRPr/>
          </a:p>
        </p:txBody>
      </p:sp>
      <p:sp>
        <p:nvSpPr>
          <p:cNvPr id="157" name="Google Shape;157;p25"/>
          <p:cNvSpPr txBox="1"/>
          <p:nvPr>
            <p:ph idx="1" type="body"/>
          </p:nvPr>
        </p:nvSpPr>
        <p:spPr>
          <a:xfrm>
            <a:off x="729450" y="2078875"/>
            <a:ext cx="7688700" cy="2630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Boa Language</a:t>
            </a:r>
            <a:endParaRPr sz="2000"/>
          </a:p>
          <a:p>
            <a:pPr indent="-355600" lvl="0" marL="457200" rtl="0" algn="l">
              <a:spcBef>
                <a:spcPts val="0"/>
              </a:spcBef>
              <a:spcAft>
                <a:spcPts val="0"/>
              </a:spcAft>
              <a:buSzPts val="2000"/>
              <a:buChar char="●"/>
            </a:pPr>
            <a:r>
              <a:rPr lang="en" sz="2000"/>
              <a:t>Bash Scripting</a:t>
            </a:r>
            <a:endParaRPr sz="2000"/>
          </a:p>
          <a:p>
            <a:pPr indent="-355600" lvl="0" marL="457200" rtl="0" algn="l">
              <a:spcBef>
                <a:spcPts val="0"/>
              </a:spcBef>
              <a:spcAft>
                <a:spcPts val="0"/>
              </a:spcAft>
              <a:buSzPts val="2000"/>
              <a:buChar char="●"/>
            </a:pPr>
            <a:r>
              <a:rPr lang="en" sz="2000"/>
              <a:t>Git/Hub</a:t>
            </a:r>
            <a:endParaRPr sz="2000"/>
          </a:p>
          <a:p>
            <a:pPr indent="-355600" lvl="0" marL="457200" rtl="0" algn="l">
              <a:spcBef>
                <a:spcPts val="0"/>
              </a:spcBef>
              <a:spcAft>
                <a:spcPts val="0"/>
              </a:spcAft>
              <a:buSzPts val="2000"/>
              <a:buChar char="●"/>
            </a:pPr>
            <a:r>
              <a:rPr lang="en" sz="2000"/>
              <a:t>Rscript</a:t>
            </a:r>
            <a:endParaRPr sz="2000"/>
          </a:p>
          <a:p>
            <a:pPr indent="-355600" lvl="0" marL="457200" rtl="0" algn="l">
              <a:spcBef>
                <a:spcPts val="0"/>
              </a:spcBef>
              <a:spcAft>
                <a:spcPts val="0"/>
              </a:spcAft>
              <a:buSzPts val="2000"/>
              <a:buChar char="●"/>
            </a:pPr>
            <a:r>
              <a:rPr lang="en" sz="2000"/>
              <a:t>FSWatch</a:t>
            </a:r>
            <a:endParaRPr sz="2000"/>
          </a:p>
          <a:p>
            <a:pPr indent="-355600" lvl="0" marL="457200" rtl="0" algn="l">
              <a:spcBef>
                <a:spcPts val="0"/>
              </a:spcBef>
              <a:spcAft>
                <a:spcPts val="0"/>
              </a:spcAft>
              <a:buSzPts val="2000"/>
              <a:buChar char="●"/>
            </a:pPr>
            <a:r>
              <a:rPr lang="en" sz="2000"/>
              <a:t>VirtualBox</a:t>
            </a:r>
            <a:endParaRPr sz="2000"/>
          </a:p>
          <a:p>
            <a:pPr indent="-355600" lvl="0" marL="457200" rtl="0" algn="l">
              <a:spcBef>
                <a:spcPts val="0"/>
              </a:spcBef>
              <a:spcAft>
                <a:spcPts val="0"/>
              </a:spcAft>
              <a:buSzPts val="2000"/>
              <a:buChar char="●"/>
            </a:pPr>
            <a:r>
              <a:rPr lang="en" sz="2000"/>
              <a:t>Eclipse</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727650" y="13317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Testing Implemented</a:t>
            </a:r>
            <a:endParaRPr/>
          </a:p>
        </p:txBody>
      </p:sp>
      <p:sp>
        <p:nvSpPr>
          <p:cNvPr id="163" name="Google Shape;163;p26"/>
          <p:cNvSpPr txBox="1"/>
          <p:nvPr>
            <p:ph idx="1" type="body"/>
          </p:nvPr>
        </p:nvSpPr>
        <p:spPr>
          <a:xfrm>
            <a:off x="727650" y="2078875"/>
            <a:ext cx="7688700" cy="281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Boa Queries were tested by comparing their output to an expected output for the repositories provided.  There were issues in the testing and we could not deploy an automated version of Boa script testing since the language is not developed enough to do this.</a:t>
            </a:r>
            <a:endParaRPr sz="2000"/>
          </a:p>
          <a:p>
            <a:pPr indent="0" lvl="0" marL="0" rtl="0" algn="l">
              <a:spcBef>
                <a:spcPts val="1600"/>
              </a:spcBef>
              <a:spcAft>
                <a:spcPts val="0"/>
              </a:spcAft>
              <a:buNone/>
            </a:pPr>
            <a:r>
              <a:rPr lang="en" sz="2000"/>
              <a:t>On the backend, testing was done by setting up a Virtual Environment where specific functions of the code were tested separately and then ran together to test correct I/O.</a:t>
            </a:r>
            <a:endParaRPr sz="2000"/>
          </a:p>
          <a:p>
            <a:pPr indent="0" lvl="0" marL="0" rtl="0" algn="l">
              <a:spcBef>
                <a:spcPts val="1600"/>
              </a:spcBef>
              <a:spcAft>
                <a:spcPts val="1600"/>
              </a:spcAft>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Implementations</a:t>
            </a:r>
            <a:endParaRPr/>
          </a:p>
        </p:txBody>
      </p:sp>
      <p:sp>
        <p:nvSpPr>
          <p:cNvPr id="169" name="Google Shape;169;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First prototype was to bypass GitHub altogether, we attempted to generate SequenceFiles from GitLab directly which was finally not possible</a:t>
            </a:r>
            <a:endParaRPr sz="1800"/>
          </a:p>
          <a:p>
            <a:pPr indent="-342900" lvl="0" marL="457200" rtl="0" algn="l">
              <a:spcBef>
                <a:spcPts val="0"/>
              </a:spcBef>
              <a:spcAft>
                <a:spcPts val="0"/>
              </a:spcAft>
              <a:buSzPts val="1800"/>
              <a:buChar char="●"/>
            </a:pPr>
            <a:r>
              <a:rPr lang="en" sz="1800"/>
              <a:t>Second prototype tried to </a:t>
            </a:r>
            <a:r>
              <a:rPr lang="en" sz="1800"/>
              <a:t>analyze</a:t>
            </a:r>
            <a:r>
              <a:rPr lang="en" sz="1800"/>
              <a:t> micro aspects of project code with Boa + SpotBugs, this ended up not being feasible or compatible with Boa and had to be taken out.</a:t>
            </a:r>
            <a:endParaRPr sz="1800"/>
          </a:p>
          <a:p>
            <a:pPr indent="0" lvl="0" marL="0" rtl="0" algn="l">
              <a:spcBef>
                <a:spcPts val="1600"/>
              </a:spcBef>
              <a:spcAft>
                <a:spcPts val="160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Standards &amp; Design Practices</a:t>
            </a:r>
            <a:endParaRPr/>
          </a:p>
        </p:txBody>
      </p:sp>
      <p:sp>
        <p:nvSpPr>
          <p:cNvPr id="175" name="Google Shape;175;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Privacy and Security were a big focus</a:t>
            </a:r>
            <a:endParaRPr sz="2000"/>
          </a:p>
          <a:p>
            <a:pPr indent="-355600" lvl="1" marL="914400" rtl="0" algn="l">
              <a:spcBef>
                <a:spcPts val="0"/>
              </a:spcBef>
              <a:spcAft>
                <a:spcPts val="0"/>
              </a:spcAft>
              <a:buSzPts val="2000"/>
              <a:buChar char="○"/>
            </a:pPr>
            <a:r>
              <a:rPr lang="en" sz="2000"/>
              <a:t>A lot of time was spent looking for an automated way to export GitLab projects to private </a:t>
            </a:r>
            <a:endParaRPr sz="2000"/>
          </a:p>
          <a:p>
            <a:pPr indent="-355600" lvl="0" marL="457200" rtl="0" algn="l">
              <a:spcBef>
                <a:spcPts val="0"/>
              </a:spcBef>
              <a:spcAft>
                <a:spcPts val="0"/>
              </a:spcAft>
              <a:buSzPts val="2000"/>
              <a:buChar char="●"/>
            </a:pPr>
            <a:r>
              <a:rPr lang="en" sz="2000"/>
              <a:t>Quality</a:t>
            </a:r>
            <a:endParaRPr sz="2000"/>
          </a:p>
          <a:p>
            <a:pPr indent="-355600" lvl="1" marL="914400" rtl="0" algn="l">
              <a:spcBef>
                <a:spcPts val="0"/>
              </a:spcBef>
              <a:spcAft>
                <a:spcPts val="0"/>
              </a:spcAft>
              <a:buSzPts val="2000"/>
              <a:buChar char="○"/>
            </a:pPr>
            <a:r>
              <a:rPr lang="en" sz="2000"/>
              <a:t>Component test assured us that the data pipeline, queries and R code were working as intended.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ctrTitle"/>
          </p:nvPr>
        </p:nvSpPr>
        <p:spPr>
          <a:xfrm>
            <a:off x="703500" y="1284950"/>
            <a:ext cx="82221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III: Conclusion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Contributions</a:t>
            </a:r>
            <a:endParaRPr/>
          </a:p>
        </p:txBody>
      </p:sp>
      <p:sp>
        <p:nvSpPr>
          <p:cNvPr id="186" name="Google Shape;186;p3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Ben: Research and development of AST pertaining queries</a:t>
            </a:r>
            <a:endParaRPr sz="1600"/>
          </a:p>
          <a:p>
            <a:pPr indent="-330200" lvl="0" marL="457200" rtl="0" algn="l">
              <a:spcBef>
                <a:spcPts val="0"/>
              </a:spcBef>
              <a:spcAft>
                <a:spcPts val="0"/>
              </a:spcAft>
              <a:buSzPts val="1600"/>
              <a:buChar char="●"/>
            </a:pPr>
            <a:r>
              <a:rPr lang="en" sz="1600"/>
              <a:t>Megan: Aided in queries, created the R graphical scripts</a:t>
            </a:r>
            <a:endParaRPr sz="1600"/>
          </a:p>
          <a:p>
            <a:pPr indent="-330200" lvl="0" marL="457200" rtl="0" algn="l">
              <a:spcBef>
                <a:spcPts val="0"/>
              </a:spcBef>
              <a:spcAft>
                <a:spcPts val="0"/>
              </a:spcAft>
              <a:buSzPts val="1600"/>
              <a:buChar char="●"/>
            </a:pPr>
            <a:r>
              <a:rPr lang="en" sz="1600"/>
              <a:t>Yi-Hsien: Took part in </a:t>
            </a:r>
            <a:r>
              <a:rPr lang="en" sz="1600"/>
              <a:t>investigating</a:t>
            </a:r>
            <a:r>
              <a:rPr lang="en" sz="1600"/>
              <a:t> and developing Boa queries</a:t>
            </a:r>
            <a:endParaRPr sz="1600"/>
          </a:p>
          <a:p>
            <a:pPr indent="-330200" lvl="0" marL="457200" rtl="0" algn="l">
              <a:spcBef>
                <a:spcPts val="0"/>
              </a:spcBef>
              <a:spcAft>
                <a:spcPts val="0"/>
              </a:spcAft>
              <a:buSzPts val="1600"/>
              <a:buChar char="●"/>
            </a:pPr>
            <a:r>
              <a:rPr lang="en" sz="1600"/>
              <a:t>Diego: Aided in backend functionalities, developed the output parsing script, general administrative duties, managed client/teammates</a:t>
            </a:r>
            <a:endParaRPr sz="1600"/>
          </a:p>
          <a:p>
            <a:pPr indent="-330200" lvl="0" marL="457200" rtl="0" algn="l">
              <a:spcBef>
                <a:spcPts val="0"/>
              </a:spcBef>
              <a:spcAft>
                <a:spcPts val="0"/>
              </a:spcAft>
              <a:buSzPts val="1600"/>
              <a:buChar char="●"/>
            </a:pPr>
            <a:r>
              <a:rPr lang="en" sz="1600"/>
              <a:t>Adrian: Developed the setup functionalities, leaded the “Pull Down, Push Up” solution and the execution of the Boa scripts via CLI.</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Prospects</a:t>
            </a:r>
            <a:endParaRPr/>
          </a:p>
        </p:txBody>
      </p:sp>
      <p:sp>
        <p:nvSpPr>
          <p:cNvPr id="192" name="Google Shape;192;p3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t>The work done here is a significant baseline, the skeleton of this conversion tool is almost </a:t>
            </a:r>
            <a:r>
              <a:rPr lang="en" sz="2000"/>
              <a:t>completely</a:t>
            </a:r>
            <a:r>
              <a:rPr lang="en" sz="2000"/>
              <a:t> finished. In the future, others will be able to work out the last connecting link to these query execution and complete the range of tests available to users.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03500" y="1284950"/>
            <a:ext cx="82221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I: Project Plan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727650" y="1367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Questions</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7276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Overview</a:t>
            </a:r>
            <a:endParaRPr/>
          </a:p>
        </p:txBody>
      </p:sp>
      <p:sp>
        <p:nvSpPr>
          <p:cNvPr id="98" name="Google Shape;98;p15"/>
          <p:cNvSpPr txBox="1"/>
          <p:nvPr>
            <p:ph idx="1" type="body"/>
          </p:nvPr>
        </p:nvSpPr>
        <p:spPr>
          <a:xfrm>
            <a:off x="380300" y="1932350"/>
            <a:ext cx="8222100" cy="2698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Lato"/>
              <a:buChar char="●"/>
            </a:pPr>
            <a:r>
              <a:rPr lang="en" sz="2000">
                <a:solidFill>
                  <a:srgbClr val="000000"/>
                </a:solidFill>
              </a:rPr>
              <a:t>Code Analyzer</a:t>
            </a:r>
            <a:endParaRPr sz="2000">
              <a:solidFill>
                <a:srgbClr val="000000"/>
              </a:solidFill>
            </a:endParaRPr>
          </a:p>
          <a:p>
            <a:pPr indent="-355600" lvl="0" marL="457200" rtl="0" algn="l">
              <a:spcBef>
                <a:spcPts val="0"/>
              </a:spcBef>
              <a:spcAft>
                <a:spcPts val="0"/>
              </a:spcAft>
              <a:buClr>
                <a:srgbClr val="000000"/>
              </a:buClr>
              <a:buSzPts val="2000"/>
              <a:buFont typeface="Lato"/>
              <a:buChar char="●"/>
            </a:pPr>
            <a:r>
              <a:rPr lang="en" sz="2000">
                <a:solidFill>
                  <a:srgbClr val="000000"/>
                </a:solidFill>
              </a:rPr>
              <a:t>Integrate Boa with GitLab</a:t>
            </a:r>
            <a:endParaRPr sz="2000">
              <a:solidFill>
                <a:srgbClr val="000000"/>
              </a:solidFill>
            </a:endParaRPr>
          </a:p>
          <a:p>
            <a:pPr indent="-355600" lvl="0" marL="457200" rtl="0" algn="l">
              <a:spcBef>
                <a:spcPts val="0"/>
              </a:spcBef>
              <a:spcAft>
                <a:spcPts val="0"/>
              </a:spcAft>
              <a:buClr>
                <a:srgbClr val="000000"/>
              </a:buClr>
              <a:buSzPts val="2000"/>
              <a:buFont typeface="Lato"/>
              <a:buChar char="●"/>
            </a:pPr>
            <a:r>
              <a:rPr lang="en" sz="2000">
                <a:solidFill>
                  <a:srgbClr val="000000"/>
                </a:solidFill>
              </a:rPr>
              <a:t>Analyze GitLab projects using Boa</a:t>
            </a:r>
            <a:endParaRPr sz="2000">
              <a:solidFill>
                <a:srgbClr val="000000"/>
              </a:solidFill>
            </a:endParaRPr>
          </a:p>
          <a:p>
            <a:pPr indent="-355600" lvl="0" marL="457200" rtl="0" algn="l">
              <a:spcBef>
                <a:spcPts val="0"/>
              </a:spcBef>
              <a:spcAft>
                <a:spcPts val="0"/>
              </a:spcAft>
              <a:buClr>
                <a:srgbClr val="000000"/>
              </a:buClr>
              <a:buSzPts val="2000"/>
              <a:buFont typeface="Lato"/>
              <a:buChar char="●"/>
            </a:pPr>
            <a:r>
              <a:rPr lang="en" sz="2000">
                <a:solidFill>
                  <a:srgbClr val="000000"/>
                </a:solidFill>
              </a:rPr>
              <a:t>Generate reports using R with data pulled from GitLab projects</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4928025" y="629325"/>
            <a:ext cx="3900000" cy="7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Conceptual Sketch</a:t>
            </a:r>
            <a:endParaRPr/>
          </a:p>
        </p:txBody>
      </p:sp>
      <p:pic>
        <p:nvPicPr>
          <p:cNvPr id="104" name="Google Shape;104;p16"/>
          <p:cNvPicPr preferRelativeResize="0"/>
          <p:nvPr/>
        </p:nvPicPr>
        <p:blipFill>
          <a:blip r:embed="rId4">
            <a:alphaModFix/>
          </a:blip>
          <a:stretch>
            <a:fillRect/>
          </a:stretch>
        </p:blipFill>
        <p:spPr>
          <a:xfrm>
            <a:off x="694950" y="550124"/>
            <a:ext cx="6181450" cy="4455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110" name="Google Shape;110;p17"/>
          <p:cNvSpPr txBox="1"/>
          <p:nvPr>
            <p:ph idx="1" type="body"/>
          </p:nvPr>
        </p:nvSpPr>
        <p:spPr>
          <a:xfrm>
            <a:off x="729450" y="2078875"/>
            <a:ext cx="7688700" cy="26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Automation - A</a:t>
            </a:r>
            <a:r>
              <a:rPr lang="en" sz="2000"/>
              <a:t>fter configuration setup, the </a:t>
            </a:r>
            <a:r>
              <a:rPr lang="en" sz="2000"/>
              <a:t>solution processes and completes with a single click from the user.</a:t>
            </a:r>
            <a:endParaRPr sz="2000"/>
          </a:p>
          <a:p>
            <a:pPr indent="0" lvl="0" marL="0" rtl="0" algn="l">
              <a:spcBef>
                <a:spcPts val="1600"/>
              </a:spcBef>
              <a:spcAft>
                <a:spcPts val="0"/>
              </a:spcAft>
              <a:buNone/>
            </a:pPr>
            <a:r>
              <a:rPr lang="en" sz="2000"/>
              <a:t>Repository Analysis - The solution utilizes the metadata from GitLab repositories.</a:t>
            </a:r>
            <a:endParaRPr sz="2000"/>
          </a:p>
          <a:p>
            <a:pPr indent="0" lvl="0" marL="0" rtl="0" algn="l">
              <a:spcBef>
                <a:spcPts val="1600"/>
              </a:spcBef>
              <a:spcAft>
                <a:spcPts val="0"/>
              </a:spcAft>
              <a:buNone/>
            </a:pPr>
            <a:r>
              <a:rPr lang="en" sz="2000"/>
              <a:t>Visual Output - Query results are put into graphical formats when possible. </a:t>
            </a:r>
            <a:endParaRPr sz="2000"/>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 Considerations</a:t>
            </a:r>
            <a:endParaRPr/>
          </a:p>
        </p:txBody>
      </p:sp>
      <p:sp>
        <p:nvSpPr>
          <p:cNvPr id="116" name="Google Shape;116;p18"/>
          <p:cNvSpPr txBox="1"/>
          <p:nvPr>
            <p:ph idx="1" type="body"/>
          </p:nvPr>
        </p:nvSpPr>
        <p:spPr>
          <a:xfrm>
            <a:off x="470925" y="2078875"/>
            <a:ext cx="8293800" cy="2695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Limitations of the Boa language</a:t>
            </a:r>
            <a:endParaRPr sz="2000"/>
          </a:p>
          <a:p>
            <a:pPr indent="-355600" lvl="1" marL="914400" rtl="0" algn="l">
              <a:spcBef>
                <a:spcPts val="0"/>
              </a:spcBef>
              <a:spcAft>
                <a:spcPts val="0"/>
              </a:spcAft>
              <a:buSzPts val="2000"/>
              <a:buChar char="○"/>
            </a:pPr>
            <a:r>
              <a:rPr lang="en" sz="2000"/>
              <a:t>Lacks typical language types</a:t>
            </a:r>
            <a:endParaRPr sz="2000"/>
          </a:p>
          <a:p>
            <a:pPr indent="-355600" lvl="0" marL="457200" rtl="0" algn="l">
              <a:spcBef>
                <a:spcPts val="0"/>
              </a:spcBef>
              <a:spcAft>
                <a:spcPts val="0"/>
              </a:spcAft>
              <a:buSzPts val="2000"/>
              <a:buChar char="●"/>
            </a:pPr>
            <a:r>
              <a:rPr lang="en" sz="2000"/>
              <a:t>Difficulty setting up pipeline for </a:t>
            </a:r>
            <a:r>
              <a:rPr lang="en" sz="2000"/>
              <a:t>Private </a:t>
            </a:r>
            <a:r>
              <a:rPr lang="en" sz="2000"/>
              <a:t>Gitlab repos</a:t>
            </a:r>
            <a:endParaRPr sz="2000"/>
          </a:p>
          <a:p>
            <a:pPr indent="-355600" lvl="1" marL="914400" rtl="0" algn="l">
              <a:spcBef>
                <a:spcPts val="0"/>
              </a:spcBef>
              <a:spcAft>
                <a:spcPts val="0"/>
              </a:spcAft>
              <a:buSzPts val="2000"/>
              <a:buChar char="○"/>
            </a:pPr>
            <a:r>
              <a:rPr lang="en" sz="2000"/>
              <a:t>Important for Security requirement</a:t>
            </a:r>
            <a:endParaRPr sz="2000"/>
          </a:p>
          <a:p>
            <a:pPr indent="-355600" lvl="1" marL="914400" rtl="0" algn="l">
              <a:spcBef>
                <a:spcPts val="0"/>
              </a:spcBef>
              <a:spcAft>
                <a:spcPts val="0"/>
              </a:spcAft>
              <a:buSzPts val="2000"/>
              <a:buChar char="○"/>
            </a:pPr>
            <a:r>
              <a:rPr lang="en" sz="2000"/>
              <a:t>Turned out to be impossible because of how the GitHub </a:t>
            </a:r>
            <a:r>
              <a:rPr lang="en" sz="2000"/>
              <a:t>implementation</a:t>
            </a:r>
            <a:r>
              <a:rPr lang="en" sz="2000"/>
              <a:t> of Boa works</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Mitigation</a:t>
            </a:r>
            <a:endParaRPr/>
          </a:p>
        </p:txBody>
      </p:sp>
      <p:sp>
        <p:nvSpPr>
          <p:cNvPr id="122" name="Google Shape;122;p19"/>
          <p:cNvSpPr txBox="1"/>
          <p:nvPr>
            <p:ph idx="1" type="body"/>
          </p:nvPr>
        </p:nvSpPr>
        <p:spPr>
          <a:xfrm>
            <a:off x="380325" y="1818325"/>
            <a:ext cx="8222100" cy="3126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We maintained communication with client and within the group about all significant risks that we determined. </a:t>
            </a:r>
            <a:endParaRPr sz="2000"/>
          </a:p>
          <a:p>
            <a:pPr indent="-355600" lvl="0" marL="457200" rtl="0" algn="l">
              <a:spcBef>
                <a:spcPts val="0"/>
              </a:spcBef>
              <a:spcAft>
                <a:spcPts val="0"/>
              </a:spcAft>
              <a:buSzPts val="2000"/>
              <a:buChar char="●"/>
            </a:pPr>
            <a:r>
              <a:rPr lang="en" sz="2000"/>
              <a:t>The risk that some of the queries that we decided on might not be possible. </a:t>
            </a:r>
            <a:endParaRPr sz="2000"/>
          </a:p>
          <a:p>
            <a:pPr indent="-355600" lvl="1" marL="914400" rtl="0" algn="l">
              <a:spcBef>
                <a:spcPts val="0"/>
              </a:spcBef>
              <a:spcAft>
                <a:spcPts val="0"/>
              </a:spcAft>
              <a:buSzPts val="2000"/>
              <a:buChar char="○"/>
            </a:pPr>
            <a:r>
              <a:rPr lang="en" sz="2000"/>
              <a:t>Having experience it was easier to identify possible issues. </a:t>
            </a:r>
            <a:endParaRPr sz="2000"/>
          </a:p>
          <a:p>
            <a:pPr indent="-355600" lvl="0" marL="457200" rtl="0" algn="l">
              <a:spcBef>
                <a:spcPts val="0"/>
              </a:spcBef>
              <a:spcAft>
                <a:spcPts val="0"/>
              </a:spcAft>
              <a:buSzPts val="2000"/>
              <a:buChar char="●"/>
            </a:pPr>
            <a:r>
              <a:rPr lang="en" sz="2000"/>
              <a:t>The risk that some </a:t>
            </a:r>
            <a:r>
              <a:rPr lang="en" sz="2000"/>
              <a:t>compromises</a:t>
            </a:r>
            <a:r>
              <a:rPr lang="en" sz="2000"/>
              <a:t> need to be made to implement the pipeline.</a:t>
            </a:r>
            <a:endParaRPr sz="2000"/>
          </a:p>
          <a:p>
            <a:pPr indent="-355600" lvl="1" marL="914400" rtl="0" algn="l">
              <a:spcBef>
                <a:spcPts val="0"/>
              </a:spcBef>
              <a:spcAft>
                <a:spcPts val="0"/>
              </a:spcAft>
              <a:buSzPts val="2000"/>
              <a:buChar char="○"/>
            </a:pPr>
            <a:r>
              <a:rPr lang="en" sz="2000"/>
              <a:t>Repositories needed to be Public.</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Cost Estimate</a:t>
            </a:r>
            <a:endParaRPr/>
          </a:p>
        </p:txBody>
      </p:sp>
      <p:sp>
        <p:nvSpPr>
          <p:cNvPr id="128" name="Google Shape;128;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The monetary cost of the entire project was the Mac Mini running the Boa framework.</a:t>
            </a:r>
            <a:endParaRPr sz="2000"/>
          </a:p>
          <a:p>
            <a:pPr indent="-355600" lvl="0" marL="457200" rtl="0" algn="l">
              <a:spcBef>
                <a:spcPts val="0"/>
              </a:spcBef>
              <a:spcAft>
                <a:spcPts val="0"/>
              </a:spcAft>
              <a:buSzPts val="2000"/>
              <a:buChar char="●"/>
            </a:pPr>
            <a:r>
              <a:rPr lang="en" sz="2000"/>
              <a:t>We found out later that it would be possible to run that on Linux, so now it runs on Linux OS.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Milestones &amp; Schedule</a:t>
            </a:r>
            <a:endParaRPr/>
          </a:p>
        </p:txBody>
      </p:sp>
      <p:graphicFrame>
        <p:nvGraphicFramePr>
          <p:cNvPr id="134" name="Google Shape;134;p21"/>
          <p:cNvGraphicFramePr/>
          <p:nvPr/>
        </p:nvGraphicFramePr>
        <p:xfrm>
          <a:off x="1083325" y="1977395"/>
          <a:ext cx="3000000" cy="3000000"/>
        </p:xfrm>
        <a:graphic>
          <a:graphicData uri="http://schemas.openxmlformats.org/drawingml/2006/table">
            <a:tbl>
              <a:tblPr>
                <a:noFill/>
                <a:tableStyleId>{1676EE37-C299-4D9D-BCD8-A83715DF9049}</a:tableStyleId>
              </a:tblPr>
              <a:tblGrid>
                <a:gridCol w="704225"/>
                <a:gridCol w="2507550"/>
                <a:gridCol w="1154075"/>
                <a:gridCol w="1257550"/>
              </a:tblGrid>
              <a:tr h="492750">
                <a:tc>
                  <a:txBody>
                    <a:bodyPr/>
                    <a:lstStyle/>
                    <a:p>
                      <a:pPr indent="0" lvl="0" marL="0" rtl="0" algn="l">
                        <a:spcBef>
                          <a:spcPts val="0"/>
                        </a:spcBef>
                        <a:spcAft>
                          <a:spcPts val="0"/>
                        </a:spcAft>
                        <a:buNone/>
                      </a:pPr>
                      <a:r>
                        <a:rPr lang="en"/>
                        <a:t>Goal</a:t>
                      </a:r>
                      <a:endParaRPr/>
                    </a:p>
                  </a:txBody>
                  <a:tcPr marT="91425" marB="91425" marR="91425" marL="91425"/>
                </a:tc>
                <a:tc>
                  <a:txBody>
                    <a:bodyPr/>
                    <a:lstStyle/>
                    <a:p>
                      <a:pPr indent="0" lvl="0" marL="0" rtl="0" algn="l">
                        <a:spcBef>
                          <a:spcPts val="0"/>
                        </a:spcBef>
                        <a:spcAft>
                          <a:spcPts val="0"/>
                        </a:spcAft>
                        <a:buNone/>
                      </a:pPr>
                      <a:r>
                        <a:rPr lang="en"/>
                        <a:t>Name of Deliverable</a:t>
                      </a:r>
                      <a:endParaRPr/>
                    </a:p>
                  </a:txBody>
                  <a:tcPr marT="91425" marB="91425" marR="91425" marL="91425"/>
                </a:tc>
                <a:tc>
                  <a:txBody>
                    <a:bodyPr/>
                    <a:lstStyle/>
                    <a:p>
                      <a:pPr indent="0" lvl="0" marL="0" rtl="0" algn="l">
                        <a:spcBef>
                          <a:spcPts val="0"/>
                        </a:spcBef>
                        <a:spcAft>
                          <a:spcPts val="0"/>
                        </a:spcAft>
                        <a:buNone/>
                      </a:pPr>
                      <a:r>
                        <a:rPr lang="en"/>
                        <a:t>Expected Delivery</a:t>
                      </a:r>
                      <a:endParaRPr/>
                    </a:p>
                  </a:txBody>
                  <a:tcPr marT="91425" marB="91425" marR="91425" marL="91425"/>
                </a:tc>
                <a:tc>
                  <a:txBody>
                    <a:bodyPr/>
                    <a:lstStyle/>
                    <a:p>
                      <a:pPr indent="0" lvl="0" marL="0" rtl="0" algn="l">
                        <a:spcBef>
                          <a:spcPts val="0"/>
                        </a:spcBef>
                        <a:spcAft>
                          <a:spcPts val="0"/>
                        </a:spcAft>
                        <a:buNone/>
                      </a:pPr>
                      <a:r>
                        <a:rPr lang="en"/>
                        <a:t>Actual Delivery</a:t>
                      </a:r>
                      <a:endParaRPr/>
                    </a:p>
                  </a:txBody>
                  <a:tcPr marT="91425" marB="91425" marR="91425" marL="91425"/>
                </a:tc>
              </a:tr>
              <a:tr h="393675">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Ideas for Boa Queries</a:t>
                      </a:r>
                      <a:endParaRPr/>
                    </a:p>
                  </a:txBody>
                  <a:tcPr marT="91425" marB="91425" marR="91425" marL="91425"/>
                </a:tc>
                <a:tc>
                  <a:txBody>
                    <a:bodyPr/>
                    <a:lstStyle/>
                    <a:p>
                      <a:pPr indent="0" lvl="0" marL="0" rtl="0" algn="l">
                        <a:spcBef>
                          <a:spcPts val="0"/>
                        </a:spcBef>
                        <a:spcAft>
                          <a:spcPts val="0"/>
                        </a:spcAft>
                        <a:buNone/>
                      </a:pPr>
                      <a:r>
                        <a:rPr lang="en"/>
                        <a:t>Dec 1</a:t>
                      </a:r>
                      <a:endParaRPr/>
                    </a:p>
                  </a:txBody>
                  <a:tcPr marT="91425" marB="91425" marR="91425" marL="91425"/>
                </a:tc>
                <a:tc>
                  <a:txBody>
                    <a:bodyPr/>
                    <a:lstStyle/>
                    <a:p>
                      <a:pPr indent="0" lvl="0" marL="0" rtl="0" algn="l">
                        <a:spcBef>
                          <a:spcPts val="0"/>
                        </a:spcBef>
                        <a:spcAft>
                          <a:spcPts val="0"/>
                        </a:spcAft>
                        <a:buNone/>
                      </a:pPr>
                      <a:r>
                        <a:rPr lang="en"/>
                        <a:t>Dec 1</a:t>
                      </a:r>
                      <a:endParaRPr/>
                    </a:p>
                  </a:txBody>
                  <a:tcPr marT="91425" marB="91425" marR="91425" marL="91425"/>
                </a:tc>
              </a:tr>
              <a:tr h="393675">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Finalized List of Queries</a:t>
                      </a:r>
                      <a:endParaRPr/>
                    </a:p>
                  </a:txBody>
                  <a:tcPr marT="91425" marB="91425" marR="91425" marL="91425"/>
                </a:tc>
                <a:tc>
                  <a:txBody>
                    <a:bodyPr/>
                    <a:lstStyle/>
                    <a:p>
                      <a:pPr indent="0" lvl="0" marL="0" rtl="0" algn="l">
                        <a:spcBef>
                          <a:spcPts val="0"/>
                        </a:spcBef>
                        <a:spcAft>
                          <a:spcPts val="0"/>
                        </a:spcAft>
                        <a:buNone/>
                      </a:pPr>
                      <a:r>
                        <a:rPr lang="en"/>
                        <a:t>Jan 20</a:t>
                      </a:r>
                      <a:endParaRPr/>
                    </a:p>
                  </a:txBody>
                  <a:tcPr marT="91425" marB="91425" marR="91425" marL="91425"/>
                </a:tc>
                <a:tc>
                  <a:txBody>
                    <a:bodyPr/>
                    <a:lstStyle/>
                    <a:p>
                      <a:pPr indent="0" lvl="0" marL="0" rtl="0" algn="l">
                        <a:spcBef>
                          <a:spcPts val="0"/>
                        </a:spcBef>
                        <a:spcAft>
                          <a:spcPts val="0"/>
                        </a:spcAft>
                        <a:buNone/>
                      </a:pPr>
                      <a:r>
                        <a:rPr lang="en"/>
                        <a:t>Jan 20</a:t>
                      </a:r>
                      <a:endParaRPr/>
                    </a:p>
                  </a:txBody>
                  <a:tcPr marT="91425" marB="91425" marR="91425" marL="91425"/>
                </a:tc>
              </a:tr>
              <a:tr h="389875">
                <a:tc>
                  <a:txBody>
                    <a:bodyPr/>
                    <a:lstStyle/>
                    <a:p>
                      <a:pPr indent="0" lvl="0" marL="0" rtl="0" algn="l">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Gather data to Query</a:t>
                      </a:r>
                      <a:endParaRPr/>
                    </a:p>
                  </a:txBody>
                  <a:tcPr marT="91425" marB="91425" marR="91425" marL="91425"/>
                </a:tc>
                <a:tc>
                  <a:txBody>
                    <a:bodyPr/>
                    <a:lstStyle/>
                    <a:p>
                      <a:pPr indent="0" lvl="0" marL="0" rtl="0" algn="l">
                        <a:spcBef>
                          <a:spcPts val="0"/>
                        </a:spcBef>
                        <a:spcAft>
                          <a:spcPts val="0"/>
                        </a:spcAft>
                        <a:buNone/>
                      </a:pPr>
                      <a:r>
                        <a:rPr lang="en"/>
                        <a:t>Feb 2</a:t>
                      </a:r>
                      <a:endParaRPr/>
                    </a:p>
                  </a:txBody>
                  <a:tcPr marT="91425" marB="91425" marR="91425" marL="91425"/>
                </a:tc>
                <a:tc>
                  <a:txBody>
                    <a:bodyPr/>
                    <a:lstStyle/>
                    <a:p>
                      <a:pPr indent="0" lvl="0" marL="0" rtl="0" algn="l">
                        <a:spcBef>
                          <a:spcPts val="0"/>
                        </a:spcBef>
                        <a:spcAft>
                          <a:spcPts val="0"/>
                        </a:spcAft>
                        <a:buNone/>
                      </a:pPr>
                      <a:r>
                        <a:rPr lang="en"/>
                        <a:t>Feb 15</a:t>
                      </a:r>
                      <a:endParaRPr/>
                    </a:p>
                  </a:txBody>
                  <a:tcPr marT="91425" marB="91425" marR="91425" marL="91425"/>
                </a:tc>
              </a:tr>
              <a:tr h="389875">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Working prototype queries</a:t>
                      </a:r>
                      <a:endParaRPr/>
                    </a:p>
                  </a:txBody>
                  <a:tcPr marT="91425" marB="91425" marR="91425" marL="91425"/>
                </a:tc>
                <a:tc>
                  <a:txBody>
                    <a:bodyPr/>
                    <a:lstStyle/>
                    <a:p>
                      <a:pPr indent="0" lvl="0" marL="0" rtl="0" algn="l">
                        <a:spcBef>
                          <a:spcPts val="0"/>
                        </a:spcBef>
                        <a:spcAft>
                          <a:spcPts val="0"/>
                        </a:spcAft>
                        <a:buNone/>
                      </a:pPr>
                      <a:r>
                        <a:rPr lang="en"/>
                        <a:t>Feb 15</a:t>
                      </a:r>
                      <a:endParaRPr/>
                    </a:p>
                  </a:txBody>
                  <a:tcPr marT="91425" marB="91425" marR="91425" marL="91425"/>
                </a:tc>
                <a:tc>
                  <a:txBody>
                    <a:bodyPr/>
                    <a:lstStyle/>
                    <a:p>
                      <a:pPr indent="0" lvl="0" marL="0" rtl="0" algn="l">
                        <a:spcBef>
                          <a:spcPts val="0"/>
                        </a:spcBef>
                        <a:spcAft>
                          <a:spcPts val="0"/>
                        </a:spcAft>
                        <a:buNone/>
                      </a:pPr>
                      <a:r>
                        <a:rPr lang="en"/>
                        <a:t>Mar 15</a:t>
                      </a:r>
                      <a:endParaRPr/>
                    </a:p>
                  </a:txBody>
                  <a:tcPr marT="91425" marB="91425" marR="91425" marL="91425"/>
                </a:tc>
              </a:tr>
              <a:tr h="389875">
                <a:tc>
                  <a:txBody>
                    <a:bodyPr/>
                    <a:lstStyle/>
                    <a:p>
                      <a:pPr indent="0" lvl="0" marL="0" rtl="0" algn="l">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Finished Queries *</a:t>
                      </a:r>
                      <a:endParaRPr/>
                    </a:p>
                  </a:txBody>
                  <a:tcPr marT="91425" marB="91425" marR="91425" marL="91425"/>
                </a:tc>
                <a:tc>
                  <a:txBody>
                    <a:bodyPr/>
                    <a:lstStyle/>
                    <a:p>
                      <a:pPr indent="0" lvl="0" marL="0" rtl="0" algn="l">
                        <a:spcBef>
                          <a:spcPts val="0"/>
                        </a:spcBef>
                        <a:spcAft>
                          <a:spcPts val="0"/>
                        </a:spcAft>
                        <a:buNone/>
                      </a:pPr>
                      <a:r>
                        <a:rPr lang="en"/>
                        <a:t>Mar 1</a:t>
                      </a:r>
                      <a:endParaRPr/>
                    </a:p>
                  </a:txBody>
                  <a:tcPr marT="91425" marB="91425" marR="91425" marL="91425"/>
                </a:tc>
                <a:tc>
                  <a:txBody>
                    <a:bodyPr/>
                    <a:lstStyle/>
                    <a:p>
                      <a:pPr indent="0" lvl="0" marL="0" rtl="0" algn="l">
                        <a:spcBef>
                          <a:spcPts val="0"/>
                        </a:spcBef>
                        <a:spcAft>
                          <a:spcPts val="0"/>
                        </a:spcAft>
                        <a:buNone/>
                      </a:pPr>
                      <a:r>
                        <a:rPr lang="en"/>
                        <a:t>Apr 21</a:t>
                      </a:r>
                      <a:endParaRPr/>
                    </a:p>
                  </a:txBody>
                  <a:tcPr marT="91425" marB="91425" marR="91425" marL="91425"/>
                </a:tc>
              </a:tr>
              <a:tr h="389875">
                <a:tc>
                  <a:txBody>
                    <a:bodyPr/>
                    <a:lstStyle/>
                    <a:p>
                      <a:pPr indent="0" lvl="0" marL="0" rtl="0" algn="l">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t>Finished Product with R</a:t>
                      </a:r>
                      <a:endParaRPr/>
                    </a:p>
                  </a:txBody>
                  <a:tcPr marT="91425" marB="91425" marR="91425" marL="91425"/>
                </a:tc>
                <a:tc>
                  <a:txBody>
                    <a:bodyPr/>
                    <a:lstStyle/>
                    <a:p>
                      <a:pPr indent="0" lvl="0" marL="0" rtl="0" algn="l">
                        <a:spcBef>
                          <a:spcPts val="0"/>
                        </a:spcBef>
                        <a:spcAft>
                          <a:spcPts val="0"/>
                        </a:spcAft>
                        <a:buNone/>
                      </a:pPr>
                      <a:r>
                        <a:rPr lang="en"/>
                        <a:t>Apr 1</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